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8" r:id="rId14"/>
    <p:sldId id="269" r:id="rId15"/>
    <p:sldId id="279" r:id="rId16"/>
    <p:sldId id="280" r:id="rId17"/>
    <p:sldId id="270" r:id="rId18"/>
    <p:sldId id="271" r:id="rId19"/>
    <p:sldId id="272" r:id="rId20"/>
    <p:sldId id="273" r:id="rId21"/>
    <p:sldId id="274" r:id="rId22"/>
    <p:sldId id="275" r:id="rId23"/>
    <p:sldId id="281" r:id="rId24"/>
    <p:sldId id="282" r:id="rId25"/>
    <p:sldId id="283" r:id="rId26"/>
    <p:sldId id="284" r:id="rId27"/>
    <p:sldId id="276" r:id="rId28"/>
    <p:sldId id="277" r:id="rId29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31"/>
      <p:bold r:id="rId32"/>
      <p:italic r:id="rId33"/>
      <p:boldItalic r:id="rId34"/>
    </p:embeddedFon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Impact" panose="020B0806030902050204" pitchFamily="34" charset="0"/>
      <p:regular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  <p:embeddedFont>
      <p:font typeface="Lato Hairline" panose="020B0604020202020204" charset="0"/>
      <p:regular r:id="rId44"/>
      <p:bold r:id="rId45"/>
      <p:italic r:id="rId46"/>
      <p:boldItalic r:id="rId47"/>
    </p:embeddedFont>
    <p:embeddedFont>
      <p:font typeface="Lato Light" panose="020F0302020204030203" charset="0"/>
      <p:regular r:id="rId48"/>
      <p:bold r:id="rId49"/>
      <p:italic r:id="rId50"/>
      <p:boldItalic r:id="rId51"/>
    </p:embeddedFont>
    <p:embeddedFont>
      <p:font typeface="Roboto" panose="020B0604020202020204" charset="0"/>
      <p:regular r:id="rId52"/>
    </p:embeddedFont>
    <p:embeddedFont>
      <p:font typeface="Rockwell" panose="02060603020205020403" pitchFamily="18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79ef85fdd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79ef85fdd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754a2556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754a2556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9e912fa6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9e912fa6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536e89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536e89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7536e89a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7536e89a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013c078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013c078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54a2556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54a2556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54a2556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54a2556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912fa6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912fa6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754a2556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754a2556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754a2556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754a2556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013c078f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a013c078f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754a2556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754a2556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54a255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754a255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a013c078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a013c078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7536e89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7536e89a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9e912fa6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9e912fa6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9e912fa6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9e912fa6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7536e89a0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7536e89a0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754a2556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754a2556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9ef85fdd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9ef85fdd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54a2556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54a2556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754a2556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754a2556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16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04225" y="49200"/>
            <a:ext cx="8515800" cy="22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Heart Disease Prediction Using Machine Learning</a:t>
            </a:r>
            <a:endParaRPr sz="6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375625" y="3491350"/>
            <a:ext cx="4651500" cy="15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BISHAL GHOSH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CHAYAN DATTA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NILOTPAL MAJUMDAR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SAYAN PAUL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29276" cy="303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25773"/>
            <a:ext cx="9029276" cy="61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9652"/>
            <a:ext cx="4476750" cy="46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6750" y="462575"/>
            <a:ext cx="4667250" cy="46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4946549" cy="2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8">
            <a:alphaModFix/>
          </a:blip>
          <a:srcRect l="28124"/>
          <a:stretch/>
        </p:blipFill>
        <p:spPr>
          <a:xfrm>
            <a:off x="258475" y="2582000"/>
            <a:ext cx="8885525" cy="248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250" y="243550"/>
            <a:ext cx="6969166" cy="23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0" y="-59675"/>
            <a:ext cx="5511300" cy="6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K-NN </a:t>
            </a:r>
            <a:endParaRPr sz="3600" b="1" u="sng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8950"/>
            <a:ext cx="6805946" cy="44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6805950" y="761600"/>
            <a:ext cx="21240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sz="3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727" y="582665"/>
            <a:ext cx="6805949" cy="448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2494225" y="9025"/>
            <a:ext cx="43983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THE 1NN CLASSIFICATION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725" y="584600"/>
            <a:ext cx="6805950" cy="447700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1891250" y="9025"/>
            <a:ext cx="68061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Helvetica Neue"/>
                <a:ea typeface="Helvetica Neue"/>
                <a:cs typeface="Helvetica Neue"/>
                <a:sym typeface="Helvetica Neue"/>
              </a:rPr>
              <a:t>The 5NN classification </a:t>
            </a:r>
            <a:endParaRPr sz="3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600" y="573100"/>
            <a:ext cx="6805950" cy="449998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3987600" y="9025"/>
            <a:ext cx="51564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Helvetica Neue"/>
                <a:ea typeface="Helvetica Neue"/>
                <a:cs typeface="Helvetica Neue"/>
                <a:sym typeface="Helvetica Neue"/>
              </a:rPr>
              <a:t>The CNN reduced dataset. </a:t>
            </a:r>
            <a:endParaRPr sz="3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46" y="576833"/>
            <a:ext cx="6805950" cy="446675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6805950" y="1122750"/>
            <a:ext cx="2251500" cy="28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The 1NN classification map based on the CNN extracted prototypes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 idx="4294967295"/>
          </p:nvPr>
        </p:nvSpPr>
        <p:spPr>
          <a:xfrm>
            <a:off x="331875" y="2453425"/>
            <a:ext cx="3766500" cy="19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The Working of the Project</a:t>
            </a:r>
            <a:endParaRPr sz="6000" b="1" dirty="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3" name="Google Shape;17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0" y="61073"/>
            <a:ext cx="3505200" cy="7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ea typeface="Rockwell"/>
                <a:cs typeface="Rockwell"/>
                <a:sym typeface="Rockwell"/>
              </a:rPr>
              <a:t>Dataset</a:t>
            </a: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 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32791"/>
          <a:stretch/>
        </p:blipFill>
        <p:spPr>
          <a:xfrm>
            <a:off x="0" y="840773"/>
            <a:ext cx="9144000" cy="3689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076" y="469775"/>
            <a:ext cx="4858224" cy="3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2219100" y="4212118"/>
            <a:ext cx="2352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1    165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0    138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1042074" y="82943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</a:t>
            </a:r>
            <a:r>
              <a:rPr lang="en-US" dirty="0"/>
              <a:t>step process</a:t>
            </a:r>
            <a:endParaRPr dirty="0"/>
          </a:p>
        </p:txBody>
      </p:sp>
      <p:sp>
        <p:nvSpPr>
          <p:cNvPr id="227" name="Google Shape;227;p36"/>
          <p:cNvSpPr/>
          <p:nvPr/>
        </p:nvSpPr>
        <p:spPr>
          <a:xfrm>
            <a:off x="1037506" y="2233021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Split the dataset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2613160" y="2233021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Train the dataset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4223755" y="2233021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Compare the Algos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38" name="Google Shape;138;p25" descr="Image result for nump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5" y="1326950"/>
            <a:ext cx="4176173" cy="16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 descr="Image result for pandas pyth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060" y="2022825"/>
            <a:ext cx="4077840" cy="8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 descr="Related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550" y="3528075"/>
            <a:ext cx="4959824" cy="12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 descr="Image result for seaborn python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053" y="3207401"/>
            <a:ext cx="3469500" cy="17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 descr="Image result for scikit-learn 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6150" y="0"/>
            <a:ext cx="3216850" cy="17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381000"/>
            <a:ext cx="528637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6FF52E-A529-4E47-99BA-30F52C2EDBE8}"/>
              </a:ext>
            </a:extLst>
          </p:cNvPr>
          <p:cNvSpPr/>
          <p:nvPr/>
        </p:nvSpPr>
        <p:spPr>
          <a:xfrm>
            <a:off x="208202" y="227111"/>
            <a:ext cx="2202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Rockwell"/>
                <a:ea typeface="Rockwell"/>
                <a:cs typeface="Rockwell"/>
                <a:sym typeface="Rockwell"/>
              </a:rPr>
              <a:t>Correlation </a:t>
            </a:r>
          </a:p>
          <a:p>
            <a:pPr lvl="0"/>
            <a:r>
              <a:rPr lang="en-US" sz="2800" dirty="0">
                <a:latin typeface="Rockwell"/>
                <a:ea typeface="Rockwell"/>
                <a:cs typeface="Rockwell"/>
                <a:sym typeface="Rockwell"/>
              </a:rPr>
              <a:t>Plot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457200" y="1297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53" y="987175"/>
            <a:ext cx="38576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1500675" y="2263150"/>
            <a:ext cx="30861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accuracy score : 85.25 %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425" y="109855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1682225" y="2952975"/>
            <a:ext cx="2771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Precision:  0.85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Recall is:  0.88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4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0.86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50" y="821775"/>
            <a:ext cx="4313000" cy="234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750" y="1075925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701925" y="3388650"/>
            <a:ext cx="24930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0.86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0.91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0.88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89225" y="361000"/>
            <a:ext cx="8046300" cy="4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INTRODUCTION</a:t>
            </a:r>
            <a:endParaRPr b="1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Machine Learning ?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Goal of the Project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Supervised Learning ?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445075" y="540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09" y="835225"/>
            <a:ext cx="48387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68295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653525" y="2178425"/>
            <a:ext cx="22632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0.83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0.91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653415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</a:t>
            </a:r>
            <a:r>
              <a:rPr lang="en-US" dirty="0"/>
              <a:t>Nearest </a:t>
            </a:r>
            <a:r>
              <a:rPr lang="en" dirty="0"/>
              <a:t>Neighbor</a:t>
            </a:r>
            <a:endParaRPr dirty="0"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18" y="1009800"/>
            <a:ext cx="5600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4">
            <a:alphaModFix/>
          </a:blip>
          <a:srcRect t="20820"/>
          <a:stretch/>
        </p:blipFill>
        <p:spPr>
          <a:xfrm>
            <a:off x="533400" y="2561358"/>
            <a:ext cx="6534150" cy="9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75" y="117475"/>
            <a:ext cx="3237915" cy="49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890" y="304800"/>
            <a:ext cx="34575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4458738" y="3195025"/>
            <a:ext cx="32379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0.74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0.67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F-Score: 0.70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18" y="923525"/>
            <a:ext cx="59626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18" y="2561825"/>
            <a:ext cx="59436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280053"/>
            <a:ext cx="8839202" cy="429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88675" y="1524000"/>
            <a:ext cx="32766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5240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1810425" y="3025600"/>
            <a:ext cx="32556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0.79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0.83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25" y="603667"/>
            <a:ext cx="8293749" cy="453983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4209213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68%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5864975" y="1996900"/>
            <a:ext cx="548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81.9%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987050" y="2100275"/>
            <a:ext cx="1111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2662075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7240050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88.52%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3135300" y="0"/>
            <a:ext cx="30000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ockwell"/>
                <a:ea typeface="Rockwell"/>
                <a:cs typeface="Rockwell"/>
                <a:sym typeface="Rockwell"/>
              </a:rPr>
              <a:t>Results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ctrTitle" idx="4294967295"/>
          </p:nvPr>
        </p:nvSpPr>
        <p:spPr>
          <a:xfrm>
            <a:off x="885925" y="762325"/>
            <a:ext cx="8115900" cy="3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8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</a:t>
            </a:r>
            <a:endParaRPr sz="8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Scopes</a:t>
            </a:r>
            <a:endParaRPr sz="7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0" y="126550"/>
            <a:ext cx="5867834" cy="49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123600" y="1430950"/>
            <a:ext cx="9020400" cy="26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MACHINE LEARNING ALGORITHMS USED BY US </a:t>
            </a:r>
            <a:endParaRPr sz="6000" b="1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55113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Logistic Regression</a:t>
            </a:r>
            <a:endParaRPr sz="3600" b="1" u="sng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0" y="633300"/>
            <a:ext cx="8273799" cy="4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5511300" cy="5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Decision Tree</a:t>
            </a:r>
            <a:endParaRPr sz="3600" b="1" u="sng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81" y="793751"/>
            <a:ext cx="7991475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475" y="0"/>
            <a:ext cx="4781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5511300" cy="6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3000" b="1" u="sng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Gini for Binary Splitting </a:t>
            </a:r>
            <a:endParaRPr u="sng">
              <a:solidFill>
                <a:srgbClr val="000000"/>
              </a:solidFill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225"/>
            <a:ext cx="9144001" cy="32194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0" y="3449675"/>
            <a:ext cx="8723400" cy="14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AutoNum type="arabicPeriod"/>
            </a:pPr>
            <a:r>
              <a:rPr lang="en" sz="1800" b="1">
                <a:latin typeface="Helvetica Neue"/>
                <a:ea typeface="Helvetica Neue"/>
                <a:cs typeface="Helvetica Neue"/>
                <a:sym typeface="Helvetica Neue"/>
              </a:rPr>
              <a:t>Calculate Gini for sub-nodes, using formula sum of 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latin typeface="Helvetica Neue"/>
                <a:ea typeface="Helvetica Neue"/>
                <a:cs typeface="Helvetica Neue"/>
                <a:sym typeface="Helvetica Neue"/>
              </a:rPr>
              <a:t>square of probability for success and failure (p^2+q^2).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AutoNum type="arabicPeriod"/>
            </a:pPr>
            <a:r>
              <a:rPr lang="en" sz="1800" b="1">
                <a:latin typeface="Helvetica Neue"/>
                <a:ea typeface="Helvetica Neue"/>
                <a:cs typeface="Helvetica Neue"/>
                <a:sym typeface="Helvetica Neue"/>
              </a:rPr>
              <a:t>Calculate Gini for split using weighted Gini score of each node of that split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0" y="3516575"/>
            <a:ext cx="8480700" cy="1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AutoNum type="arabicPeriod"/>
            </a:pPr>
            <a:r>
              <a:rPr lang="en" sz="2000" b="1">
                <a:latin typeface="Helvetica Neue"/>
                <a:ea typeface="Helvetica Neue"/>
                <a:cs typeface="Helvetica Neue"/>
                <a:sym typeface="Helvetica Neue"/>
              </a:rPr>
              <a:t>Calculate, Gini for sub-node Female = (0.2)*(0.2)+(0.8)*(0.8)=0.68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AutoNum type="arabicPeriod"/>
            </a:pPr>
            <a:r>
              <a:rPr lang="en" sz="2000" b="1">
                <a:latin typeface="Helvetica Neue"/>
                <a:ea typeface="Helvetica Neue"/>
                <a:cs typeface="Helvetica Neue"/>
                <a:sym typeface="Helvetica Neue"/>
              </a:rPr>
              <a:t>Gini for sub-node Male = (0.65)*(0.65)+(0.35)*(0.35)=0.55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 b="1">
                <a:latin typeface="Helvetica Neue"/>
                <a:ea typeface="Helvetica Neue"/>
                <a:cs typeface="Helvetica Neue"/>
                <a:sym typeface="Helvetica Neue"/>
              </a:rPr>
              <a:t>Calculate weighted Gini for Split Gender = (10/30)*0.68+(20/30)*0.55 = 0.59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0" y="3302225"/>
            <a:ext cx="89043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AutoNum type="arabicPeriod"/>
            </a:pPr>
            <a:r>
              <a:rPr lang="en" sz="2000" b="1">
                <a:latin typeface="Helvetica Neue"/>
                <a:ea typeface="Helvetica Neue"/>
                <a:cs typeface="Helvetica Neue"/>
                <a:sym typeface="Helvetica Neue"/>
              </a:rPr>
              <a:t>Gini for sub-node Class IX = (0.43)*(0.43)+(0.57)*(0.57)=0.51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AutoNum type="arabicPeriod"/>
            </a:pPr>
            <a:r>
              <a:rPr lang="en" sz="2000" b="1">
                <a:latin typeface="Helvetica Neue"/>
                <a:ea typeface="Helvetica Neue"/>
                <a:cs typeface="Helvetica Neue"/>
                <a:sym typeface="Helvetica Neue"/>
              </a:rPr>
              <a:t>Gini for sub-node Class X = (0.56)*(0.56)+(0.44)*(0.44)=0.51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 b="1">
                <a:latin typeface="Helvetica Neue"/>
                <a:ea typeface="Helvetica Neue"/>
                <a:cs typeface="Helvetica Neue"/>
                <a:sym typeface="Helvetica Neue"/>
              </a:rPr>
              <a:t>Calculate weighted Gini for Split Class 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latin typeface="Helvetica Neue"/>
                <a:ea typeface="Helvetica Neue"/>
                <a:cs typeface="Helvetica Neue"/>
                <a:sym typeface="Helvetica Neue"/>
              </a:rPr>
              <a:t>= (14/30)*0.51+(16/30)*0.51 = 0.51</a:t>
            </a:r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5113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Random Forest</a:t>
            </a:r>
            <a:endParaRPr sz="3600" b="1" u="sng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t="28545"/>
          <a:stretch/>
        </p:blipFill>
        <p:spPr>
          <a:xfrm>
            <a:off x="0" y="633300"/>
            <a:ext cx="7389176" cy="32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7250"/>
            <a:ext cx="9144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5511300" cy="6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Naive Bayes</a:t>
            </a:r>
            <a:endParaRPr sz="3600" b="1" u="sng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0" y="620400"/>
            <a:ext cx="8954424" cy="43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265535" cy="50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1125" y="0"/>
            <a:ext cx="40767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339</Words>
  <Application>Microsoft Office PowerPoint</Application>
  <PresentationFormat>On-screen Show (16:9)</PresentationFormat>
  <Paragraphs>101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Lato</vt:lpstr>
      <vt:lpstr>Garamond</vt:lpstr>
      <vt:lpstr>Rockwell</vt:lpstr>
      <vt:lpstr>Impact</vt:lpstr>
      <vt:lpstr>Courier New</vt:lpstr>
      <vt:lpstr>Roboto</vt:lpstr>
      <vt:lpstr>Lato Light</vt:lpstr>
      <vt:lpstr>Helvetica Neue</vt:lpstr>
      <vt:lpstr>Arial</vt:lpstr>
      <vt:lpstr>Lato Hairline</vt:lpstr>
      <vt:lpstr>Eglamour template</vt:lpstr>
      <vt:lpstr>Heart Disease Prediction Using Machine Learning</vt:lpstr>
      <vt:lpstr>  INTRODUCTION  What is Machine Learning ? Goal of the Project What is Supervised Learning ?</vt:lpstr>
      <vt:lpstr>PowerPoint Presentation</vt:lpstr>
      <vt:lpstr>MACHINE LEARNING ALGORITHMS USED BY US </vt:lpstr>
      <vt:lpstr>Logistic Regression</vt:lpstr>
      <vt:lpstr>Decision Tree</vt:lpstr>
      <vt:lpstr>Gini for Binary Splitting </vt:lpstr>
      <vt:lpstr>Random Forest</vt:lpstr>
      <vt:lpstr>Naive Bayes</vt:lpstr>
      <vt:lpstr>PowerPoint Presentation</vt:lpstr>
      <vt:lpstr>K-NN </vt:lpstr>
      <vt:lpstr>The Working of the Project</vt:lpstr>
      <vt:lpstr>Dataset </vt:lpstr>
      <vt:lpstr>PowerPoint Presentation</vt:lpstr>
      <vt:lpstr>3 step process</vt:lpstr>
      <vt:lpstr>PowerPoint Presentation</vt:lpstr>
      <vt:lpstr>PowerPoint Presentation</vt:lpstr>
      <vt:lpstr>Logistic Regression</vt:lpstr>
      <vt:lpstr>Random Forest</vt:lpstr>
      <vt:lpstr>Naive Bayes</vt:lpstr>
      <vt:lpstr>K-Nearest Neighbor</vt:lpstr>
      <vt:lpstr>PowerPoint Presentation</vt:lpstr>
      <vt:lpstr>Decision Tree</vt:lpstr>
      <vt:lpstr>PowerPoint Presentation</vt:lpstr>
      <vt:lpstr>PowerPoint Presentation</vt:lpstr>
      <vt:lpstr>PowerPoint Presentation</vt:lpstr>
      <vt:lpstr>Conclusion Drawbacks Future Scopes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Using Machine Learning</dc:title>
  <cp:lastModifiedBy>bishal ghosh</cp:lastModifiedBy>
  <cp:revision>8</cp:revision>
  <dcterms:modified xsi:type="dcterms:W3CDTF">2019-05-17T11:48:24Z</dcterms:modified>
</cp:coreProperties>
</file>